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60" r:id="rId4"/>
    <p:sldId id="262" r:id="rId5"/>
    <p:sldId id="259" r:id="rId6"/>
    <p:sldId id="266" r:id="rId7"/>
    <p:sldId id="277" r:id="rId8"/>
    <p:sldId id="267" r:id="rId9"/>
    <p:sldId id="261" r:id="rId10"/>
    <p:sldId id="263" r:id="rId11"/>
    <p:sldId id="281" r:id="rId12"/>
    <p:sldId id="268" r:id="rId13"/>
    <p:sldId id="269" r:id="rId14"/>
    <p:sldId id="271" r:id="rId15"/>
    <p:sldId id="272" r:id="rId16"/>
    <p:sldId id="270" r:id="rId17"/>
    <p:sldId id="275" r:id="rId18"/>
    <p:sldId id="273" r:id="rId19"/>
    <p:sldId id="274" r:id="rId20"/>
    <p:sldId id="276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C0B9-ADC3-4A94-A8F5-334EB2856A54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839B-B4CA-4DA3-A675-EDBD21352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B54C193-2FB1-4FA1-A485-651C90132A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B3A582-3EF0-4774-9888-5672666BD1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A60413F-C917-4219-A55A-5601C2BD0E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C284839B-B4CA-4DA3-A675-EDBD213524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5DE66A-554B-448B-8495-A1381AE0DF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036D08-92E4-4C3D-9FBC-3A46301DB7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DD5010-72FA-474D-9955-3124D6B831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609480-0377-4772-8EA4-454D366836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C284839B-B4CA-4DA3-A675-EDBD213524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8B0296-90DB-47B7-B29B-E87656F325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8DD92F-8B66-4D00-9B9B-08B7EF38F8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CAE0BE2-BB2A-4B7A-82E6-42F368E02E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EA2E83-89F4-4FE6-92F3-6EAC84C27F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310039-B8E0-482D-B99D-0E61030E4F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25A82E-629E-4C51-BE37-A6C8239658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1180C5-45D7-401C-8B54-902AEA97B5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0C239AB-F00A-4191-85D2-9AD8A3C7CF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D427D5-BF69-47EC-8564-1239071475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54930DF-6C0E-47D2-985F-8959310476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3CF7B4F-E6B0-4F9C-9B51-0CBAB6EB28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5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7380312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Коллективно Творческое Дело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sz="5300" b="1" dirty="0" smtClean="0">
                <a:ln w="381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«Веков связующая нить»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645024"/>
            <a:ext cx="7308304" cy="302433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endParaRPr lang="ru-RU" sz="3300" b="1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Номинация </a:t>
            </a:r>
            <a:r>
              <a:rPr lang="ru-RU" sz="3300" b="1" dirty="0" smtClean="0">
                <a:solidFill>
                  <a:schemeClr val="tx1"/>
                </a:solidFill>
              </a:rPr>
              <a:t>«Образовательный бренд территории»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Авторы: </a:t>
            </a:r>
            <a:r>
              <a:rPr lang="ru-RU" sz="3300" b="1" dirty="0" smtClean="0">
                <a:solidFill>
                  <a:schemeClr val="tx1"/>
                </a:solidFill>
              </a:rPr>
              <a:t>Жерновая Елена Евгеньевна, заместитель директора, 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b="1" dirty="0" smtClean="0">
                <a:solidFill>
                  <a:schemeClr val="tx1"/>
                </a:solidFill>
              </a:rPr>
              <a:t> Масалова Евгения Николаевна, учитель изобразительного искусства</a:t>
            </a:r>
          </a:p>
          <a:p>
            <a:pPr>
              <a:spcBef>
                <a:spcPts val="0"/>
              </a:spcBef>
            </a:pPr>
            <a:endParaRPr lang="ru-RU" sz="3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3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3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3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Ракитное</a:t>
            </a:r>
          </a:p>
          <a:p>
            <a:pPr>
              <a:spcBef>
                <a:spcPts val="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2023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9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188641"/>
            <a:ext cx="738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</a:t>
            </a:r>
          </a:p>
          <a:p>
            <a:pPr algn="ctr"/>
            <a:r>
              <a:rPr lang="ru-RU" b="1" dirty="0" smtClean="0"/>
              <a:t> «Ракитянская средняя общеобразовательная школа №1»</a:t>
            </a:r>
          </a:p>
          <a:p>
            <a:pPr algn="ctr"/>
            <a:r>
              <a:rPr lang="ru-RU" b="1" dirty="0" smtClean="0"/>
              <a:t> Ракитянского района Белгородской области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195736" y="-243408"/>
            <a:ext cx="6478488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Посещение школьной библиотеки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907704" y="5105400"/>
            <a:ext cx="3312368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Выставка  книг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«Кукла в нашем доме»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User\Desktop\6Mn224XmUzk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436096" y="3717032"/>
            <a:ext cx="3403695" cy="2736304"/>
          </a:xfrm>
          <a:prstGeom prst="rect">
            <a:avLst/>
          </a:prstGeom>
          <a:noFill/>
        </p:spPr>
      </p:pic>
      <p:pic>
        <p:nvPicPr>
          <p:cNvPr id="7" name="Рисунок 6" descr="https://biblioteki.perm.ru/files/images/newpict/BBBAiVtvbF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916832"/>
            <a:ext cx="4050333" cy="2808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7" name="Picture 1" descr="C:\Users\User\Desktop\S-_G98yJ87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83671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214546" y="142852"/>
            <a:ext cx="6478488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Составление сценариев и бесед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biblioteki.perm.ru/files/images/newpict/BBBAiVtvbF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00240"/>
            <a:ext cx="6379642" cy="33885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979712" y="0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Проведение беседы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«Путешествие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прошлое тряпичной куклы»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4071966" cy="2148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714488"/>
            <a:ext cx="3571900" cy="2515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95736" y="548680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Оформление книги «Тряпичная кукла-хранитель семейных и народных традиций на Руси»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85984" y="1928802"/>
            <a:ext cx="1673551" cy="2456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-1322"/>
          <a:stretch/>
        </p:blipFill>
        <p:spPr bwMode="auto">
          <a:xfrm>
            <a:off x="5572132" y="1857364"/>
            <a:ext cx="3265193" cy="30998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5984" y="4500570"/>
            <a:ext cx="150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Разработка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6143644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Оригинал  </a:t>
            </a:r>
            <a:endParaRPr lang="ru-RU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214686"/>
            <a:ext cx="2190750" cy="2943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051720" y="26064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«Куколка красавица»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рисование тряпичной куклы с образца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s://shyan.ru/wp-content/uploads/eskiz-kukly-zernovu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643446"/>
            <a:ext cx="1390909" cy="1800000"/>
          </a:xfrm>
          <a:prstGeom prst="rect">
            <a:avLst/>
          </a:prstGeom>
          <a:noFill/>
        </p:spPr>
      </p:pic>
      <p:pic>
        <p:nvPicPr>
          <p:cNvPr id="6" name="Рисунок 5" descr="https://sun9-49.userapi.com/impg/t-gOdF9_Oec_M6LScDIK78M87KZCW2QyH1JR6Q/WEeFGwj45I4.jpg?size=2560x1920&amp;quality=96&amp;sign=be30623e13c1a8fe6a3618976d3789ff&amp;type=album"/>
          <p:cNvPicPr/>
          <p:nvPr/>
        </p:nvPicPr>
        <p:blipFill>
          <a:blip r:embed="rId5" cstate="print"/>
          <a:srcRect/>
          <a:stretch/>
        </p:blipFill>
        <p:spPr bwMode="auto">
          <a:xfrm>
            <a:off x="2071670" y="1643050"/>
            <a:ext cx="3936426" cy="279142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000240"/>
            <a:ext cx="2187182" cy="158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84"/>
            <a:ext cx="1385527" cy="18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857628"/>
            <a:ext cx="1442384" cy="18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643570" y="5929330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Эскизы </a:t>
            </a:r>
          </a:p>
          <a:p>
            <a:pPr algn="ctr"/>
            <a:r>
              <a:rPr lang="ru-RU" b="1" dirty="0" smtClean="0"/>
              <a:t> куклы «</a:t>
            </a:r>
            <a:r>
              <a:rPr lang="ru-RU" b="1" dirty="0" err="1" smtClean="0"/>
              <a:t>Крупенички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95736" y="188640"/>
            <a:ext cx="6635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Посещение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Центра народных ремесел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User\Desktop\oN9_uyBrXto.jpg"/>
          <p:cNvPicPr>
            <a:picLocks noChangeAspect="1" noChangeArrowheads="1"/>
          </p:cNvPicPr>
          <p:nvPr/>
        </p:nvPicPr>
        <p:blipFill>
          <a:blip r:embed="rId4" cstate="print"/>
          <a:srcRect t="-2400"/>
          <a:stretch/>
        </p:blipFill>
        <p:spPr bwMode="auto">
          <a:xfrm>
            <a:off x="2051720" y="1484784"/>
            <a:ext cx="3244779" cy="2520000"/>
          </a:xfrm>
          <a:prstGeom prst="rect">
            <a:avLst/>
          </a:prstGeom>
          <a:noFill/>
        </p:spPr>
      </p:pic>
      <p:pic>
        <p:nvPicPr>
          <p:cNvPr id="28676" name="Picture 4" descr="https://sun9-61.userapi.com/impg/Md9bnyAeeJt6ZfkSg_CFeAn-j4uPOEMPKhOUuQ/jK6k0wQt3u4.jpg?size=1280x960&amp;quality=95&amp;sign=b49575fd83c30c540ecd43ec3be73d4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4464814" cy="2520000"/>
          </a:xfrm>
          <a:prstGeom prst="rect">
            <a:avLst/>
          </a:prstGeom>
          <a:noFill/>
        </p:spPr>
      </p:pic>
      <p:pic>
        <p:nvPicPr>
          <p:cNvPr id="28678" name="Picture 6" descr="https://sun9-43.userapi.com/impg/XllHc3VZIcAs_cxQlA1-af_iZZWZ-6DozcNpxA/RD9bYPsJ7zc.jpg?size=811x1080&amp;quality=96&amp;sign=0bd02d7a5e1477b56c65625b8fa3e0c3&amp;type=album"/>
          <p:cNvPicPr>
            <a:picLocks noChangeAspect="1" noChangeArrowheads="1"/>
          </p:cNvPicPr>
          <p:nvPr/>
        </p:nvPicPr>
        <p:blipFill>
          <a:blip r:embed="rId6" cstate="print"/>
          <a:srcRect r="-2112"/>
          <a:stretch/>
        </p:blipFill>
        <p:spPr bwMode="auto">
          <a:xfrm>
            <a:off x="6012160" y="1412776"/>
            <a:ext cx="231870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95736" y="188640"/>
            <a:ext cx="6635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Конструирование деталей тряпичной куклы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l="10332"/>
          <a:stretch/>
        </p:blipFill>
        <p:spPr bwMode="auto">
          <a:xfrm>
            <a:off x="2587287" y="2214554"/>
            <a:ext cx="5921741" cy="37147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43108" y="214290"/>
            <a:ext cx="6635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Расширение коллекции тряпичной куклы для выставки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929058" y="3857628"/>
            <a:ext cx="2946718" cy="27935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pic>
        <p:nvPicPr>
          <p:cNvPr id="25601" name="Picture 1" descr="F:\IMG_20220128_113154.jpg"/>
          <p:cNvPicPr>
            <a:picLocks noChangeAspect="1" noChangeArrowheads="1"/>
          </p:cNvPicPr>
          <p:nvPr/>
        </p:nvPicPr>
        <p:blipFill>
          <a:blip r:embed="rId5" cstate="print"/>
          <a:srcRect t="8333"/>
          <a:stretch/>
        </p:blipFill>
        <p:spPr bwMode="auto">
          <a:xfrm>
            <a:off x="2428860" y="1571612"/>
            <a:ext cx="2571750" cy="314324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571612"/>
            <a:ext cx="1332523" cy="18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/>
        </p:blipFill>
        <p:spPr bwMode="auto">
          <a:xfrm>
            <a:off x="7500958" y="2143116"/>
            <a:ext cx="1166868" cy="18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/>
        </p:blipFill>
        <p:spPr bwMode="auto">
          <a:xfrm>
            <a:off x="7572396" y="4429132"/>
            <a:ext cx="1125000" cy="18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23728" y="0"/>
            <a:ext cx="6635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Проведение  мастер-классов по изготовлению тряпичных кукол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User\Downloads\DSC01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2521420" cy="18047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C:\Users\User\Downloads\DSC012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071678"/>
            <a:ext cx="2368284" cy="18687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Подзаголовок 2"/>
          <p:cNvSpPr txBox="1"/>
          <p:nvPr/>
        </p:nvSpPr>
        <p:spPr>
          <a:xfrm>
            <a:off x="5651104" y="1714488"/>
            <a:ext cx="349289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Мастер-класс</a:t>
            </a:r>
          </a:p>
          <a:p>
            <a:pPr algn="ctr"/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 для родителей</a:t>
            </a:r>
            <a:r>
              <a:rPr lang="ru-RU" sz="2000" b="1" dirty="0" smtClean="0"/>
              <a:t> «Кукла-оберег «Желаньица» </a:t>
            </a:r>
            <a:endParaRPr kumimoji="0" lang="ru-RU" sz="20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G:\ФОТО\IMG_20230127_153724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2794020" cy="1571636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/>
          <p:nvPr/>
        </p:nvSpPr>
        <p:spPr>
          <a:xfrm>
            <a:off x="2285984" y="5357826"/>
            <a:ext cx="349289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Мастер-класс </a:t>
            </a:r>
          </a:p>
          <a:p>
            <a:pPr algn="ctr"/>
            <a:r>
              <a:rPr lang="ru-RU" sz="2000" b="1" dirty="0" smtClean="0"/>
              <a:t>«Кукла-оберег «</a:t>
            </a:r>
            <a:r>
              <a:rPr lang="ru-RU" sz="2000" b="1" dirty="0" err="1" smtClean="0"/>
              <a:t>Подорожница</a:t>
            </a:r>
            <a:r>
              <a:rPr lang="ru-RU" sz="2000" b="1" dirty="0" smtClean="0"/>
              <a:t>» </a:t>
            </a:r>
            <a:endParaRPr kumimoji="0" lang="ru-RU" sz="20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 descr="G:\ФОТО\IMG_20230127_154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24915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857356" y="0"/>
            <a:ext cx="7286644" cy="15944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Проведение викторины и игры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«Угадай-ка!»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User\Desktop\kGZbo1Km81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00174"/>
            <a:ext cx="4212317" cy="2644383"/>
          </a:xfrm>
          <a:prstGeom prst="rect">
            <a:avLst/>
          </a:prstGeom>
          <a:noFill/>
        </p:spPr>
      </p:pic>
      <p:pic>
        <p:nvPicPr>
          <p:cNvPr id="4098" name="Picture 2" descr="https://sun9-52.userapi.com/impg/GXLYMOUIUzTTcmD_2GldqJSv6QxRHfNiPTA4jw/CaCNUejwSwo.jpg?size=1600x721&amp;quality=96&amp;sign=5ae7982d5af3a20cce2b0016b994e57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/>
        </p:blipFill>
        <p:spPr bwMode="auto">
          <a:xfrm>
            <a:off x="5214942" y="3429000"/>
            <a:ext cx="3500462" cy="298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907704" y="404664"/>
            <a:ext cx="5400600" cy="103797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ru-RU" sz="2800" u="sng" dirty="0" smtClean="0"/>
              <a:t>Коллективно Творческое Дело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907704" y="1700808"/>
            <a:ext cx="6984776" cy="515719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Название КТД: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u="sng" dirty="0" smtClean="0">
                <a:solidFill>
                  <a:schemeClr val="tx1"/>
                </a:solidFill>
              </a:rPr>
              <a:t>Веков связующая нить»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Кураторы КТД: </a:t>
            </a:r>
            <a:r>
              <a:rPr lang="ru-RU" sz="2000" b="1" dirty="0" smtClean="0">
                <a:solidFill>
                  <a:schemeClr val="tx1"/>
                </a:solidFill>
              </a:rPr>
              <a:t>Жерновая Елена Евгеньевна, заместитель директора,  Масалова Евгения Николаевна, учитель изобразительного искусства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Инициативная  группа:</a:t>
            </a:r>
            <a:r>
              <a:rPr lang="ru-RU" sz="2000" u="sng" dirty="0" smtClean="0">
                <a:solidFill>
                  <a:schemeClr val="tx1"/>
                </a:solidFill>
              </a:rPr>
              <a:t>Бойко Мария 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</a:rPr>
              <a:t>Холодова Дарья, </a:t>
            </a:r>
            <a:r>
              <a:rPr lang="ru-RU" sz="2000" u="sng" dirty="0" err="1" smtClean="0">
                <a:solidFill>
                  <a:schemeClr val="tx1"/>
                </a:solidFill>
              </a:rPr>
              <a:t>Минас</a:t>
            </a:r>
            <a:r>
              <a:rPr lang="ru-RU" sz="2000" u="sng" dirty="0" smtClean="0">
                <a:solidFill>
                  <a:schemeClr val="tx1"/>
                </a:solidFill>
              </a:rPr>
              <a:t> Виктория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Рабочая группа: </a:t>
            </a:r>
            <a:r>
              <a:rPr lang="ru-RU" sz="2000" u="sng" dirty="0" smtClean="0">
                <a:solidFill>
                  <a:schemeClr val="tx1"/>
                </a:solidFill>
              </a:rPr>
              <a:t>Хохлова Анастасия, Жукова </a:t>
            </a:r>
            <a:r>
              <a:rPr lang="ru-RU" sz="2000" u="sng" dirty="0" err="1" smtClean="0">
                <a:solidFill>
                  <a:schemeClr val="tx1"/>
                </a:solidFill>
              </a:rPr>
              <a:t>Ульяна</a:t>
            </a:r>
            <a:r>
              <a:rPr lang="ru-RU" sz="2000" u="sng" dirty="0" smtClean="0">
                <a:solidFill>
                  <a:schemeClr val="tx1"/>
                </a:solidFill>
              </a:rPr>
              <a:t>, Сапронова Яна, Маслова Валерия, Петренко Степан, Фролов Данил, </a:t>
            </a:r>
            <a:r>
              <a:rPr lang="ru-RU" sz="2000" u="sng" dirty="0" err="1" smtClean="0">
                <a:solidFill>
                  <a:schemeClr val="tx1"/>
                </a:solidFill>
              </a:rPr>
              <a:t>Маширов</a:t>
            </a:r>
            <a:r>
              <a:rPr lang="ru-RU" sz="2000" u="sng" dirty="0" smtClean="0">
                <a:solidFill>
                  <a:schemeClr val="tx1"/>
                </a:solidFill>
              </a:rPr>
              <a:t> Владимир, Маслова Валерия, Сакова Светлана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Участники: 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u="sng" dirty="0" smtClean="0">
                <a:solidFill>
                  <a:schemeClr val="tx1"/>
                </a:solidFill>
              </a:rPr>
              <a:t>обучающиеся 8-11 классов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Целевая группа: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 обучающиеся 1-7 классов.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Сроки реализации: </a:t>
            </a:r>
            <a:r>
              <a:rPr lang="ru-RU" sz="2000" dirty="0" smtClean="0">
                <a:solidFill>
                  <a:schemeClr val="tx1"/>
                </a:solidFill>
              </a:rPr>
              <a:t>декабрь 2022 - март 2023 гг.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Место реализации:</a:t>
            </a:r>
            <a:r>
              <a:rPr lang="ru-RU" sz="2000" dirty="0" smtClean="0">
                <a:solidFill>
                  <a:srgbClr val="C00000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МОУ «</a:t>
            </a:r>
            <a:r>
              <a:rPr lang="ru-RU" sz="2000" dirty="0" err="1" smtClean="0">
                <a:solidFill>
                  <a:schemeClr val="tx1"/>
                </a:solidFill>
              </a:rPr>
              <a:t>Ракитянская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сош</a:t>
            </a:r>
            <a:r>
              <a:rPr lang="ru-RU" sz="2000" dirty="0" smtClean="0">
                <a:solidFill>
                  <a:schemeClr val="tx1"/>
                </a:solidFill>
              </a:rPr>
              <a:t> №1»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6632"/>
            <a:ext cx="1526028" cy="1484784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979712" y="274638"/>
            <a:ext cx="69127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Участие в конкурсах различных уровней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IMG_20230206_09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000240"/>
            <a:ext cx="2215384" cy="28800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/>
          <p:nvPr/>
        </p:nvSpPr>
        <p:spPr>
          <a:xfrm>
            <a:off x="1785918" y="5105400"/>
            <a:ext cx="379134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Pct val="100000"/>
            </a:pPr>
            <a:r>
              <a:rPr kumimoji="0" lang="ru-RU" sz="2400" b="1" i="0" u="none" strike="noStrike" kern="1200" cap="none" spc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А</a:t>
            </a:r>
            <a:r>
              <a:rPr kumimoji="0" lang="ru-RU" sz="2000" b="1" i="0" u="none" strike="noStrike" kern="1200" cap="none" spc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тамась</a:t>
            </a:r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 Ксения</a:t>
            </a:r>
            <a:r>
              <a:rPr lang="ru-RU" sz="2000" b="1" dirty="0" smtClean="0"/>
              <a:t>, </a:t>
            </a:r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победитель  районного конкурса «Рукотворна краса Белогорья»</a:t>
            </a:r>
            <a:endParaRPr kumimoji="0" lang="ru-RU" sz="2000" b="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 r="-53"/>
          <a:stretch/>
        </p:blipFill>
        <p:spPr bwMode="auto">
          <a:xfrm flipH="1">
            <a:off x="6143636" y="2000240"/>
            <a:ext cx="2214578" cy="2880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Подзаголовок 2"/>
          <p:cNvSpPr txBox="1"/>
          <p:nvPr/>
        </p:nvSpPr>
        <p:spPr>
          <a:xfrm>
            <a:off x="5695026" y="5105400"/>
            <a:ext cx="344897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Минас</a:t>
            </a:r>
            <a:r>
              <a:rPr lang="ru-RU" sz="2000" b="1" dirty="0" smtClean="0"/>
              <a:t> Виктория,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Pct val="100000"/>
            </a:pPr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победитель  районного конкурса «Белгородчина</a:t>
            </a:r>
            <a:r>
              <a:rPr kumimoji="0" lang="ru-RU" sz="2000" b="1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 заповедная</a:t>
            </a:r>
            <a:r>
              <a:rPr kumimoji="0" lang="ru-RU" sz="2000" b="1" i="0" u="none" strike="noStrike" kern="1200" cap="none" spc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»</a:t>
            </a:r>
            <a:endParaRPr kumimoji="0" lang="ru-RU" sz="2000" b="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979712" y="274638"/>
            <a:ext cx="69127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C00000"/>
                </a:solidFill>
              </a:rPr>
              <a:t>КТД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«Веков связующая нить»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0298" y="3429000"/>
            <a:ext cx="2309671" cy="32400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1873365" cy="32400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428736"/>
            <a:ext cx="3984370" cy="18000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2000232" y="2714620"/>
            <a:ext cx="691276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Спасибо</a:t>
            </a:r>
            <a:br>
              <a:rPr lang="ru-RU" sz="5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за внимание!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>
          <a:xfrm>
            <a:off x="1763688" y="188640"/>
            <a:ext cx="4392488" cy="15016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Переносная  выставка «Сказка из бабушкиного сундука»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1" name="Picture 1" descr="C:\Users\User\Desktop\wC_7dgsRz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00808"/>
            <a:ext cx="3276185" cy="44644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83" name="Picture 3" descr="https://xn----8sbbbaytbth1ah7bj.xn--p1ai/wp-content/uploads/2022/01/GOD_KUL_LOGO_MUSTI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592288" cy="15121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1" name="Picture 1" descr="C:\Users\User\Desktop\wC_7dgsRz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89040"/>
            <a:ext cx="3888432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>
          <a:xfrm>
            <a:off x="1979712" y="4077072"/>
            <a:ext cx="6912768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Соцопрос  «Народная кукла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 жизни каждого человека»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 noEditPoints="1"/>
          </p:cNvSpPr>
          <p:nvPr>
            <p:ph type="title"/>
          </p:nvPr>
        </p:nvSpPr>
        <p:spPr>
          <a:xfrm>
            <a:off x="2051720" y="476672"/>
            <a:ext cx="685165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Предварительная работа коллектива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824" y="5013176"/>
            <a:ext cx="5112568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400" b="1" i="0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86</a:t>
            </a:r>
            <a:r>
              <a:rPr kumimoji="0" lang="ru-RU" sz="2400" b="1" i="0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%</a:t>
            </a:r>
            <a:r>
              <a:rPr kumimoji="0" lang="ru-RU" sz="24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желали бы узнать историю народной куклы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400" b="1" i="0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79</a:t>
            </a:r>
            <a:r>
              <a:rPr kumimoji="0" lang="ru-RU" sz="2400" b="1" i="0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%</a:t>
            </a:r>
            <a:r>
              <a:rPr kumimoji="0" lang="ru-RU" sz="2400" b="1" i="0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хотят научиться изготавливать куклу самостоятельно</a:t>
            </a:r>
            <a:endParaRPr kumimoji="0" lang="ru-RU" sz="24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http://rsch-1.narod.ru/image/news/sent_21/den_tres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4104456" cy="278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Заголовок 8"/>
          <p:cNvSpPr>
            <a:spLocks noGrp="1" noEditPoints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Заседание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Совета обучающихся школы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rakitschool-1.gosuslugi.ru/netcat_files/multifile/182/51/Proekt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6336704" cy="38346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67744" y="537321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Предложение  о проведении</a:t>
            </a:r>
          </a:p>
          <a:p>
            <a:pPr algn="ctr"/>
            <a:r>
              <a:rPr lang="ru-RU" sz="2400" b="1" dirty="0" smtClean="0"/>
              <a:t> КТД  «Веков связующая нить»</a:t>
            </a:r>
          </a:p>
          <a:p>
            <a:pPr algn="ctr"/>
            <a:r>
              <a:rPr lang="ru-RU" sz="2400" b="1" dirty="0" smtClean="0"/>
              <a:t> для  обучающиеся 1-7 классов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979712" y="1"/>
            <a:ext cx="6838528" cy="11247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Руководители  КТД</a:t>
            </a:r>
            <a:endParaRPr lang="ru-RU" sz="2700" dirty="0"/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214950"/>
            <a:ext cx="3286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Жерновая Елена Евгеньевна, </a:t>
            </a:r>
          </a:p>
          <a:p>
            <a:pPr algn="ctr"/>
            <a:r>
              <a:rPr lang="ru-RU" sz="2000" b="1" dirty="0" smtClean="0"/>
              <a:t>заместитель директора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214950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Масалова Евгения Николаевна, учитель изобразительного искусства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3429024" cy="3571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27384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979712" y="1"/>
            <a:ext cx="6838528" cy="11247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Команда  для реализации КТД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275856" y="1052736"/>
            <a:ext cx="3744416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Инициативная   группа:</a:t>
            </a:r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sun9-66.userapi.com/impg/l4Fla5vdaXaO7zaTSvgfo-vbiEDFHmPugpf_kA/IAvbfrIwXBc.jpg?size=1280x960&amp;quality=95&amp;sign=011a3ace2a2f953fd11b777a3d858283&amp;type=album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94576" y="3717032"/>
            <a:ext cx="2061818" cy="216000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732240" y="5836622"/>
            <a:ext cx="1824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Холодова Дарья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604134"/>
            <a:ext cx="153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Бойко Мария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6093296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Минас</a:t>
            </a:r>
            <a:r>
              <a:rPr lang="ru-RU" b="1" dirty="0" smtClean="0"/>
              <a:t> Виктория</a:t>
            </a:r>
            <a:endParaRPr lang="ru-RU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flipH="1">
            <a:off x="2627784" y="4005064"/>
            <a:ext cx="1872208" cy="2016224"/>
          </a:xfrm>
          <a:prstGeom prst="ellipse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16" name="Picture 1" descr="C:\Users\User\Desktop\wC_7dgsRzAY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4427984" y="1484784"/>
            <a:ext cx="2084041" cy="2160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34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Мастера-кукольники:</a:t>
            </a:r>
          </a:p>
          <a:p>
            <a:pPr algn="ctr"/>
            <a:r>
              <a:rPr lang="ru-RU" sz="2000" b="1" dirty="0" smtClean="0"/>
              <a:t>Сапронова Яна,</a:t>
            </a:r>
          </a:p>
          <a:p>
            <a:pPr algn="ctr"/>
            <a:r>
              <a:rPr lang="ru-RU" sz="2000" b="1" dirty="0" smtClean="0"/>
              <a:t> Маслова Валерия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IMG-d7df234bb2e6ca43f99ded3e61d8f38d-V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236296" y="1556792"/>
            <a:ext cx="1523077" cy="18000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Picture 9" descr="https://sun9-29.userapi.com/impg/YhoNeve9Kj5LX4vz8CPSzvNXDtnxYBfytQ0f8A/lOEO0uz5j_I.jpg?size=1280x960&amp;quality=96&amp;sign=701fa012bb52594ddef9314feb176803&amp;c_uniq_tag=Fub4a4YPYy-1GUwKx3MXpuI1Xj0Ti5v2u4h2lUt4MPw&amp;type=album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979712" y="3717032"/>
            <a:ext cx="1512168" cy="18000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9" name="Picture 7" descr="https://sun9-29.userapi.com/impg/YhoNeve9Kj5LX4vz8CPSzvNXDtnxYBfytQ0f8A/lOEO0uz5j_I.jpg?size=1280x960&amp;quality=96&amp;sign=701fa012bb52594ddef9314feb176803&amp;c_uniq_tag=Fub4a4YPYy-1GUwKx3MXpuI1Xj0Ti5v2u4h2lUt4MPw&amp;type=album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051720" y="692696"/>
            <a:ext cx="1649455" cy="18000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0" name="Picture 2" descr="C:\Users\User\Desktop\IMG-c22182fe7c38f53da855e06fb0211bd6-V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580112" y="1628800"/>
            <a:ext cx="1620000" cy="18000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012160" y="4797152"/>
            <a:ext cx="1368152" cy="1800000"/>
          </a:xfrm>
          <a:prstGeom prst="ellipse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 contrast="40000"/>
          </a:blip>
          <a:srcRect t="-3852"/>
          <a:stretch/>
        </p:blipFill>
        <p:spPr bwMode="auto">
          <a:xfrm>
            <a:off x="7380312" y="4797152"/>
            <a:ext cx="1466667" cy="1800000"/>
          </a:xfrm>
          <a:prstGeom prst="ellipse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76056" y="404664"/>
            <a:ext cx="4320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Дизайнеры: </a:t>
            </a:r>
          </a:p>
          <a:p>
            <a:pPr algn="ctr"/>
            <a:r>
              <a:rPr lang="ru-RU" sz="2000" b="1" dirty="0" smtClean="0"/>
              <a:t>Жукова </a:t>
            </a:r>
            <a:r>
              <a:rPr lang="ru-RU" sz="2000" b="1" dirty="0" err="1" smtClean="0"/>
              <a:t>Ульяна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b="1" dirty="0" smtClean="0"/>
              <a:t>Сакова Светлана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54452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/>
              <a:t>Медиа</a:t>
            </a:r>
            <a:r>
              <a:rPr lang="ru-RU" sz="2000" b="1" dirty="0" smtClean="0"/>
              <a:t>  редакторы:</a:t>
            </a:r>
          </a:p>
          <a:p>
            <a:pPr algn="ctr"/>
            <a:r>
              <a:rPr lang="ru-RU" sz="2000" b="1" dirty="0" smtClean="0"/>
              <a:t> Петренко Степан,  </a:t>
            </a:r>
          </a:p>
          <a:p>
            <a:pPr algn="ctr"/>
            <a:r>
              <a:rPr lang="ru-RU" sz="2000" b="1" dirty="0" err="1" smtClean="0"/>
              <a:t>Маширов</a:t>
            </a:r>
            <a:r>
              <a:rPr lang="ru-RU" sz="2000" b="1" dirty="0" smtClean="0"/>
              <a:t> Владимир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71703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Лекторы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/>
              <a:t>Фролов Данил,</a:t>
            </a:r>
          </a:p>
          <a:p>
            <a:pPr algn="ctr"/>
            <a:r>
              <a:rPr lang="ru-RU" sz="2000" b="1" dirty="0" smtClean="0"/>
              <a:t>Хохлова Анастасия</a:t>
            </a:r>
          </a:p>
          <a:p>
            <a:pPr algn="ctr"/>
            <a:endParaRPr lang="ru-RU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1236267">
            <a:off x="3707904" y="3717032"/>
            <a:ext cx="1485001" cy="1800000"/>
          </a:xfrm>
          <a:prstGeom prst="ellipse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51920" y="692696"/>
            <a:ext cx="1369413" cy="1800000"/>
          </a:xfrm>
          <a:prstGeom prst="ellipse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18" name="Подзаголовок 2"/>
          <p:cNvSpPr txBox="1"/>
          <p:nvPr/>
        </p:nvSpPr>
        <p:spPr>
          <a:xfrm>
            <a:off x="3131840" y="11663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ru-RU" sz="2400" b="1" i="0" u="none" strike="noStrike" kern="1200" cap="none" spc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latin typeface="+mn-lt"/>
                <a:ea typeface="+mn-ea"/>
                <a:cs typeface="+mn-cs"/>
              </a:rPr>
              <a:t>Рабочая</a:t>
            </a:r>
            <a:r>
              <a:rPr kumimoji="0" lang="ru-RU" sz="2400" b="1" i="0" u="none" strike="noStrike" kern="1200" cap="none" spc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latin typeface="+mn-lt"/>
                <a:ea typeface="+mn-ea"/>
                <a:cs typeface="+mn-cs"/>
              </a:rPr>
              <a:t>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979712" y="188640"/>
            <a:ext cx="6984776" cy="66693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solidFill>
                  <a:srgbClr val="C00000"/>
                </a:solidFill>
              </a:rPr>
              <a:t>Цель  КТД:  </a:t>
            </a:r>
            <a:r>
              <a:rPr lang="ru-RU" sz="2800" b="1" dirty="0" smtClean="0">
                <a:solidFill>
                  <a:schemeClr val="tx1"/>
                </a:solidFill>
              </a:rPr>
              <a:t>приобщение детей в области духовной жизни народа, знаний его традиций, обрядов и обычаев через практическую деятельность по изготовлению кукол и использования материала во внеклассной и внеурочной деятельности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3800" b="1" dirty="0" smtClean="0">
                <a:solidFill>
                  <a:srgbClr val="C00000"/>
                </a:solidFill>
              </a:rPr>
              <a:t>Задачи КТД: </a:t>
            </a:r>
          </a:p>
          <a:p>
            <a:pPr indent="269875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Приобщение в игровой форме к традициям народной художественной культуры; </a:t>
            </a:r>
          </a:p>
          <a:p>
            <a:pPr indent="269875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Популяризация традиционных народных кукол; </a:t>
            </a:r>
          </a:p>
          <a:p>
            <a:pPr indent="269875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Развитие  навыков духовно-нравственного поведения, общения;</a:t>
            </a:r>
          </a:p>
          <a:p>
            <a:pPr indent="269875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Воспитание нравственных качеств: отзывчивости, умения сопереживать, воспитывать коллективизм и дружелюбие</a:t>
            </a:r>
          </a:p>
          <a:p>
            <a:endParaRPr lang="ru-RU" sz="2800" dirty="0"/>
          </a:p>
        </p:txBody>
      </p:sp>
      <p:sp>
        <p:nvSpPr>
          <p:cNvPr id="1030" name="AutoShape 6" descr="Фон русский народ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350</Words>
  <Application>Microsoft Office PowerPoint</Application>
  <PresentationFormat>Экран (4:3)</PresentationFormat>
  <Paragraphs>119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Коллективно Творческое Дело «Веков связующая нить» </vt:lpstr>
      <vt:lpstr>  Коллективно Творческое Дело</vt:lpstr>
      <vt:lpstr>Слайд 3</vt:lpstr>
      <vt:lpstr>Предварительная работа коллектива </vt:lpstr>
      <vt:lpstr>Заседание    Совета обучающихся школы</vt:lpstr>
      <vt:lpstr>Руководители  КТД</vt:lpstr>
      <vt:lpstr>Команда  для реализации КТД</vt:lpstr>
      <vt:lpstr>Слайд 8</vt:lpstr>
      <vt:lpstr>Слайд 9</vt:lpstr>
      <vt:lpstr>Посещение школьной библиотеки</vt:lpstr>
      <vt:lpstr>Составление сценариев и бесед</vt:lpstr>
      <vt:lpstr> Проведение беседы «Путешествие  в прошлое тряпичной куклы»</vt:lpstr>
      <vt:lpstr>Оформление книги «Тряпичная кукла-хранитель семейных и народных традиций на Руси»</vt:lpstr>
      <vt:lpstr>«Куколка красавица»  рисование тряпичной куклы с образца</vt:lpstr>
      <vt:lpstr>Посещение  Центра народных ремесел</vt:lpstr>
      <vt:lpstr>Конструирование деталей тряпичной куклы</vt:lpstr>
      <vt:lpstr>Расширение коллекции тряпичной куклы для выставки</vt:lpstr>
      <vt:lpstr>Проведение  мастер-классов по изготовлению тряпичных кукол</vt:lpstr>
      <vt:lpstr>Проведение викторины и игры  «Угадай-ка!»</vt:lpstr>
      <vt:lpstr>Участие в конкурсах различных уровней</vt:lpstr>
      <vt:lpstr>Результаты КТД  «Веков связующая нить»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created xsi:type="dcterms:W3CDTF">2023-02-16T07:06:11Z</dcterms:created>
  <dcterms:modified xsi:type="dcterms:W3CDTF">2023-04-11T20:49:46Z</dcterms:modified>
</cp:coreProperties>
</file>